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04" r:id="rId2"/>
    <p:sldId id="283" r:id="rId3"/>
    <p:sldId id="313" r:id="rId4"/>
    <p:sldId id="285" r:id="rId5"/>
    <p:sldId id="301" r:id="rId6"/>
    <p:sldId id="312" r:id="rId7"/>
    <p:sldId id="303" r:id="rId8"/>
    <p:sldId id="316" r:id="rId9"/>
    <p:sldId id="302" r:id="rId10"/>
    <p:sldId id="309" r:id="rId11"/>
    <p:sldId id="317" r:id="rId12"/>
    <p:sldId id="306" r:id="rId13"/>
    <p:sldId id="311" r:id="rId14"/>
    <p:sldId id="305" r:id="rId15"/>
    <p:sldId id="310" r:id="rId1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-60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55EE07-5571-496B-BED4-EDE6DBAC766C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173E3-3FDF-4777-B70F-15DF2D80C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506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AD7C-FF18-45CD-AA37-19982BF5AA3E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73B4-7A40-4DE5-B992-DECC63B79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299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AD7C-FF18-45CD-AA37-19982BF5AA3E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73B4-7A40-4DE5-B992-DECC63B79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467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AD7C-FF18-45CD-AA37-19982BF5AA3E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73B4-7A40-4DE5-B992-DECC63B79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37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AD7C-FF18-45CD-AA37-19982BF5AA3E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73B4-7A40-4DE5-B992-DECC63B79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53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AD7C-FF18-45CD-AA37-19982BF5AA3E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73B4-7A40-4DE5-B992-DECC63B79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649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AD7C-FF18-45CD-AA37-19982BF5AA3E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73B4-7A40-4DE5-B992-DECC63B79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212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AD7C-FF18-45CD-AA37-19982BF5AA3E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73B4-7A40-4DE5-B992-DECC63B79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634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AD7C-FF18-45CD-AA37-19982BF5AA3E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73B4-7A40-4DE5-B992-DECC63B79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323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AD7C-FF18-45CD-AA37-19982BF5AA3E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73B4-7A40-4DE5-B992-DECC63B79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275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AD7C-FF18-45CD-AA37-19982BF5AA3E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73B4-7A40-4DE5-B992-DECC63B79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982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2AD7C-FF18-45CD-AA37-19982BF5AA3E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73B4-7A40-4DE5-B992-DECC63B79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075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2AD7C-FF18-45CD-AA37-19982BF5AA3E}" type="datetimeFigureOut">
              <a:rPr lang="ru-RU" smtClean="0"/>
              <a:t>11.10.2024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873B4-7A40-4DE5-B992-DECC63B79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6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microsoft.com/office/2007/relationships/hdphoto" Target="../media/hdphoto1.wdp"/><Relationship Id="rId7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10.png"/><Relationship Id="rId9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10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microsoft.com/office/2007/relationships/hdphoto" Target="../media/hdphoto1.wdp"/><Relationship Id="rId7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10.pn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10" Type="http://schemas.openxmlformats.org/officeDocument/2006/relationships/image" Target="../media/image47.png"/><Relationship Id="rId4" Type="http://schemas.openxmlformats.org/officeDocument/2006/relationships/image" Target="../media/image42.jpeg"/><Relationship Id="rId9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emf"/><Relationship Id="rId5" Type="http://schemas.openxmlformats.org/officeDocument/2006/relationships/image" Target="../media/image8.jpeg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microsoft.com/office/2007/relationships/hdphoto" Target="../media/hdphoto1.wdp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0.png"/><Relationship Id="rId10" Type="http://schemas.openxmlformats.org/officeDocument/2006/relationships/image" Target="../media/image16.jpeg"/><Relationship Id="rId4" Type="http://schemas.openxmlformats.org/officeDocument/2006/relationships/image" Target="../media/image11.jpe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microsoft.com/office/2007/relationships/hdphoto" Target="../media/hdphoto1.wdp"/><Relationship Id="rId7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0.png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microsoft.com/office/2007/relationships/hdphoto" Target="../media/hdphoto1.wdp"/><Relationship Id="rId7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5. ГРУППА ПДО\Шаховский\Дежурка.ру\КАЛЕНДАРИ\ТЕКСТУРЫ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64"/>
            <a:ext cx="12191999" cy="686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 flipV="1">
            <a:off x="12146280" y="6857999"/>
            <a:ext cx="45719" cy="79131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408183" y="-162224"/>
            <a:ext cx="783817" cy="76944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 defTabSz="914332"/>
            <a:endParaRPr lang="ru-RU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4585" y="222496"/>
            <a:ext cx="2945506" cy="2984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0068" y="305250"/>
            <a:ext cx="7210042" cy="663188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744734"/>
            <a:ext cx="4249727" cy="345551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96241" y="4336062"/>
            <a:ext cx="3614878" cy="2714861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084" y="73183"/>
            <a:ext cx="3002191" cy="269128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167489" y="3096296"/>
            <a:ext cx="9855200" cy="129687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60000"/>
              </a:prstClr>
            </a:outerShdw>
          </a:effectLst>
        </p:spPr>
        <p:txBody>
          <a:bodyPr wrap="square" lIns="65134" tIns="32567" rIns="65134" bIns="32567">
            <a:spAutoFit/>
          </a:bodyPr>
          <a:lstStyle/>
          <a:p>
            <a:pPr algn="ctr" defTabSz="710546">
              <a:defRPr/>
            </a:pPr>
            <a:r>
              <a:rPr lang="ru-RU" sz="400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71000"/>
                    </a:prstClr>
                  </a:outerShdw>
                </a:effectLst>
                <a:latin typeface="Impact" panose="020B0806030902050204" pitchFamily="34" charset="0"/>
                <a:ea typeface="KaiTi" pitchFamily="49" charset="-122"/>
                <a:cs typeface="Times New Roman" pitchFamily="18" charset="0"/>
              </a:rPr>
              <a:t>ЮРИДИЧЕСКАЯ СЛУЖБА </a:t>
            </a:r>
          </a:p>
          <a:p>
            <a:pPr algn="ctr" defTabSz="710546">
              <a:defRPr/>
            </a:pPr>
            <a:r>
              <a:rPr lang="ru-RU" sz="400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71000"/>
                    </a:prstClr>
                  </a:outerShdw>
                </a:effectLst>
                <a:latin typeface="Impact" panose="020B0806030902050204" pitchFamily="34" charset="0"/>
                <a:ea typeface="KaiTi" pitchFamily="49" charset="-122"/>
                <a:cs typeface="Times New Roman" pitchFamily="18" charset="0"/>
              </a:rPr>
              <a:t>ВООРУЖЕННЫХ СИЛ РОССИЙСКОЙ ФЕДЕРАЦИИ</a:t>
            </a:r>
            <a:endParaRPr lang="ru-RU" sz="400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50800" dist="38100" dir="2700000" algn="tl" rotWithShape="0">
                  <a:prstClr val="black">
                    <a:alpha val="71000"/>
                  </a:prstClr>
                </a:outerShdw>
              </a:effectLst>
              <a:latin typeface="Impact" panose="020B0806030902050204" pitchFamily="34" charset="0"/>
              <a:ea typeface="KaiTi" pitchFamily="49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88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5. ГРУППА ПДО\Шаховский\Дежурка.ру\КАЛЕНДАРИ\ТЕКСТУРЫ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44"/>
            <a:ext cx="12192000" cy="686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85768" y="191719"/>
            <a:ext cx="8953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49"/>
            <a:r>
              <a:rPr lang="ru-RU" sz="2400" b="1" dirty="0">
                <a:latin typeface="Constantia" panose="02030602050306030303" pitchFamily="18" charset="0"/>
              </a:rPr>
              <a:t>Подготовка специалистов в интересах юридической службы Вооруженных Сил Российской Федерации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14" y="206754"/>
            <a:ext cx="1079190" cy="969038"/>
          </a:xfrm>
          <a:prstGeom prst="rect">
            <a:avLst/>
          </a:prstGeom>
          <a:effectLst>
            <a:outerShdw blurRad="76200" dist="762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133" y="1413390"/>
            <a:ext cx="3070902" cy="2047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75" y="3580395"/>
            <a:ext cx="3260978" cy="2311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133" y="3660471"/>
            <a:ext cx="3140860" cy="2226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662" y="3660471"/>
            <a:ext cx="3035065" cy="215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Рисунок 15" descr="https://vumo.mil.ru/upload/site57/document_images/8(78)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599" y="1413391"/>
            <a:ext cx="3483193" cy="204726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95" y="1460711"/>
            <a:ext cx="2928938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619183" y="5874366"/>
            <a:ext cx="8953633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49">
              <a:lnSpc>
                <a:spcPct val="90000"/>
              </a:lnSpc>
            </a:pPr>
            <a:r>
              <a:rPr lang="ru-RU" sz="2400" b="1" dirty="0" smtClean="0">
                <a:latin typeface="Constantia" panose="02030602050306030303" pitchFamily="18" charset="0"/>
              </a:rPr>
              <a:t>Учебно-материальная база Военного университета, используемая в учебном процессе</a:t>
            </a:r>
            <a:endParaRPr lang="ru-RU" sz="2400" b="1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02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5. ГРУППА ПДО\Шаховский\Дежурка.ру\КАЛЕНДАРИ\ТЕКСТУРЫ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44"/>
            <a:ext cx="12192000" cy="686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85768" y="191719"/>
            <a:ext cx="8953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49"/>
            <a:r>
              <a:rPr lang="ru-RU" sz="2400" b="1" dirty="0">
                <a:latin typeface="Constantia" panose="02030602050306030303" pitchFamily="18" charset="0"/>
              </a:rPr>
              <a:t>Подготовка специалистов в интересах юридической службы Вооруженных Сил Российской Федерации</a:t>
            </a:r>
          </a:p>
        </p:txBody>
      </p:sp>
      <p:pic>
        <p:nvPicPr>
          <p:cNvPr id="2050" name="Picture 2" descr="C:\Users\gornovski\Desktop\ВУм\PHOTO-2024-10-05-10-20-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480" y="1399600"/>
            <a:ext cx="3615288" cy="2995524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14" y="206754"/>
            <a:ext cx="1079190" cy="969038"/>
          </a:xfrm>
          <a:prstGeom prst="rect">
            <a:avLst/>
          </a:prstGeom>
          <a:effectLst>
            <a:outerShdw blurRad="76200" dist="762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12" y="1399600"/>
            <a:ext cx="3787050" cy="25247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522" y="3429171"/>
            <a:ext cx="3667793" cy="244519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619183" y="5874366"/>
            <a:ext cx="8953633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49">
              <a:lnSpc>
                <a:spcPct val="90000"/>
              </a:lnSpc>
            </a:pPr>
            <a:r>
              <a:rPr lang="ru-RU" sz="2400" b="1" dirty="0" smtClean="0">
                <a:latin typeface="Constantia" panose="02030602050306030303" pitchFamily="18" charset="0"/>
              </a:rPr>
              <a:t>Торжественная церемония выпуска молодых лейтенантов Военного университета на Поклонной горе г. Москва</a:t>
            </a:r>
            <a:endParaRPr lang="ru-RU" sz="2400" b="1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42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5. ГРУППА ПДО\Шаховский\Дежурка.ру\КАЛЕНДАРИ\ТЕКСТУРЫ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44"/>
            <a:ext cx="12192000" cy="686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05467" y="191719"/>
            <a:ext cx="104902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49"/>
            <a:r>
              <a:rPr lang="ru-RU" sz="2400" b="1" dirty="0" smtClean="0">
                <a:latin typeface="Constantia" panose="02030602050306030303" pitchFamily="18" charset="0"/>
              </a:rPr>
              <a:t>Повседневная деятельность </a:t>
            </a:r>
          </a:p>
          <a:p>
            <a:pPr algn="ctr" defTabSz="685749"/>
            <a:r>
              <a:rPr lang="ru-RU" sz="2400" b="1" dirty="0" smtClean="0">
                <a:latin typeface="Constantia" panose="02030602050306030303" pitchFamily="18" charset="0"/>
              </a:rPr>
              <a:t>должностных лиц юридической службы </a:t>
            </a:r>
            <a:r>
              <a:rPr lang="ru-RU" sz="2400" b="1" dirty="0">
                <a:latin typeface="Constantia" panose="02030602050306030303" pitchFamily="18" charset="0"/>
              </a:rPr>
              <a:t/>
            </a:r>
            <a:br>
              <a:rPr lang="ru-RU" sz="2400" b="1" dirty="0">
                <a:latin typeface="Constantia" panose="02030602050306030303" pitchFamily="18" charset="0"/>
              </a:rPr>
            </a:br>
            <a:r>
              <a:rPr lang="ru-RU" sz="2400" b="1" dirty="0">
                <a:latin typeface="Constantia" panose="02030602050306030303" pitchFamily="18" charset="0"/>
              </a:rPr>
              <a:t>Вооруженных Сил Российской Федерации</a:t>
            </a:r>
          </a:p>
        </p:txBody>
      </p:sp>
      <p:pic>
        <p:nvPicPr>
          <p:cNvPr id="23" name="Picture 2" descr="C:\Users\GORNOV~1\AppData\Local\Temp\Rar$DIa5712.23477\IMG_78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66" y="1508641"/>
            <a:ext cx="3104159" cy="2069439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5697" y="4275910"/>
            <a:ext cx="3267076" cy="2178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052" name="Picture 4" descr="F:\Юридическая служба\Фото повседневной деятельеости\ЦРУПО\Худяков (1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153" y="1508641"/>
            <a:ext cx="1826164" cy="243488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gornovski\Desktop\Материалы для сайта ВУ МО\Фото\Новая папка\CAN3496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21" y="4275910"/>
            <a:ext cx="3164126" cy="21092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Z:\Новая папка\IMG-20220418-WA0003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36" y="1559273"/>
            <a:ext cx="3081868" cy="196817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gornovski\Desktop\Материалы для сайта ВУ МО\Фото\проведение занятий ПК по ПР вч 63734 по нормам МГП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36" y="4275910"/>
            <a:ext cx="2916927" cy="218749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77" y="307364"/>
            <a:ext cx="1079190" cy="969038"/>
          </a:xfrm>
          <a:prstGeom prst="rect">
            <a:avLst/>
          </a:prstGeom>
          <a:effectLst>
            <a:outerShdw blurRad="76200" dist="762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09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5. ГРУППА ПДО\Шаховский\Дежурка.ру\КАЛЕНДАРИ\ТЕКСТУРЫ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44"/>
            <a:ext cx="12192000" cy="686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05467" y="191719"/>
            <a:ext cx="104902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49"/>
            <a:r>
              <a:rPr lang="ru-RU" sz="2400" b="1" dirty="0" smtClean="0">
                <a:latin typeface="Constantia" panose="02030602050306030303" pitchFamily="18" charset="0"/>
              </a:rPr>
              <a:t>Повседневная деятельность </a:t>
            </a:r>
          </a:p>
          <a:p>
            <a:pPr algn="ctr" defTabSz="685749"/>
            <a:r>
              <a:rPr lang="ru-RU" sz="2400" b="1" dirty="0" smtClean="0">
                <a:latin typeface="Constantia" panose="02030602050306030303" pitchFamily="18" charset="0"/>
              </a:rPr>
              <a:t>должностных лиц юридической службы </a:t>
            </a:r>
            <a:r>
              <a:rPr lang="ru-RU" sz="2400" b="1" dirty="0">
                <a:latin typeface="Constantia" panose="02030602050306030303" pitchFamily="18" charset="0"/>
              </a:rPr>
              <a:t/>
            </a:r>
            <a:br>
              <a:rPr lang="ru-RU" sz="2400" b="1" dirty="0">
                <a:latin typeface="Constantia" panose="02030602050306030303" pitchFamily="18" charset="0"/>
              </a:rPr>
            </a:br>
            <a:r>
              <a:rPr lang="ru-RU" sz="2400" b="1" dirty="0">
                <a:latin typeface="Constantia" panose="02030602050306030303" pitchFamily="18" charset="0"/>
              </a:rPr>
              <a:t>Вооруженных Сил Российской Федерации</a:t>
            </a:r>
          </a:p>
        </p:txBody>
      </p:sp>
      <p:pic>
        <p:nvPicPr>
          <p:cNvPr id="2050" name="Picture 2" descr="F:\Юридическая служба\Фото повседневной деятельеости\ЮРУПО\144 омсбр Багдасаров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32" y="1892727"/>
            <a:ext cx="2340634" cy="2029769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Юридическая служба\Фото повседневной деятельеости\ЦРУПО\Кулешов (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783" y="1892727"/>
            <a:ext cx="2503797" cy="1877847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GORNOV~1\AppData\Local\Temp\Rar$DIa3920.20924\DSC_508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32" y="4477097"/>
            <a:ext cx="2656936" cy="1759789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GORNOV~1\AppData\Local\Temp\Rar$DIa4656.34051\DSC_034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800" y="4533313"/>
            <a:ext cx="2510288" cy="1673525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77" y="191719"/>
            <a:ext cx="1079190" cy="969038"/>
          </a:xfrm>
          <a:prstGeom prst="rect">
            <a:avLst/>
          </a:prstGeom>
          <a:effectLst>
            <a:outerShdw blurRad="76200" dist="762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098" name="Picture 2" descr="C:\Users\gornovski\Desktop\Фото ПК по ПР ЮВО\ФОТО ПКпоПР ЮВО\м-р Савельева 3 оа\IMG_20241008_121727_57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887" y="4511596"/>
            <a:ext cx="3117011" cy="1695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944" y="2033581"/>
            <a:ext cx="3048000" cy="186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672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5. ГРУППА ПДО\Шаховский\Дежурка.ру\КАЛЕНДАРИ\ТЕКСТУРЫ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44"/>
            <a:ext cx="12192000" cy="686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9455" y="191719"/>
            <a:ext cx="10053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49"/>
            <a:r>
              <a:rPr lang="ru-RU" b="1" dirty="0" smtClean="0">
                <a:latin typeface="Constantia" panose="02030602050306030303" pitchFamily="18" charset="0"/>
              </a:rPr>
              <a:t>Перечень вступительных испытаний и минимальное количество баллов ЕГЭ для поступления в Военный университет  имени кн. Александра Невского в 2025 году </a:t>
            </a:r>
          </a:p>
          <a:p>
            <a:pPr algn="ctr" defTabSz="685749"/>
            <a:r>
              <a:rPr lang="ru-RU" b="1" dirty="0" smtClean="0">
                <a:latin typeface="Constantia" panose="02030602050306030303" pitchFamily="18" charset="0"/>
              </a:rPr>
              <a:t>на специальность «Правовое обеспечение военной деятельности»</a:t>
            </a:r>
            <a:endParaRPr lang="ru-RU" b="1" dirty="0">
              <a:latin typeface="Constantia" panose="02030602050306030303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523525"/>
              </p:ext>
            </p:extLst>
          </p:nvPr>
        </p:nvGraphicFramePr>
        <p:xfrm>
          <a:off x="904874" y="1379833"/>
          <a:ext cx="10553699" cy="5183826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schemeClr val="tx1">
                      <a:alpha val="40000"/>
                    </a:schemeClr>
                  </a:outerShdw>
                </a:effectLst>
                <a:tableStyleId>{5C22544A-7EE6-4342-B048-85BDC9FD1C3A}</a:tableStyleId>
              </a:tblPr>
              <a:tblGrid>
                <a:gridCol w="3923737"/>
                <a:gridCol w="2319831"/>
                <a:gridCol w="2228942"/>
                <a:gridCol w="2081189"/>
              </a:tblGrid>
              <a:tr h="11960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Военная специальность,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специальность,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факультета </a:t>
                      </a: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общеобразовательных предметов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Приоритетность предметов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Минимальное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баллов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1139">
                <a:tc row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военная специальность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«Правовое обеспечение военной деятельности»</a:t>
                      </a:r>
                      <a:endParaRPr lang="ru-RU" sz="20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специальность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«Правовое обеспечение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национальной безопасности»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Прокурорско-следственный факультет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обязательно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11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обязательно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3155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Дополнительное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испытание профессиональной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направленности (собеседование)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обязательно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606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выбору кандидата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768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 и информационно-коммуникационные технологии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915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47" y="146011"/>
            <a:ext cx="1079190" cy="969038"/>
          </a:xfrm>
          <a:prstGeom prst="rect">
            <a:avLst/>
          </a:prstGeom>
          <a:effectLst>
            <a:outerShdw blurRad="76200" dist="762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603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5. ГРУППА ПДО\Шаховский\Дежурка.ру\КАЛЕНДАРИ\ТЕКСТУРЫ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44"/>
            <a:ext cx="12192000" cy="686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8" name="Объект 2_7"/>
          <p:cNvSpPr/>
          <p:nvPr/>
        </p:nvSpPr>
        <p:spPr>
          <a:xfrm>
            <a:off x="156180" y="1282583"/>
            <a:ext cx="11879640" cy="47525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70000" lnSpcReduction="20000"/>
          </a:bodyPr>
          <a:lstStyle/>
          <a:p>
            <a:pPr algn="ctr">
              <a:lnSpc>
                <a:spcPct val="100000"/>
              </a:lnSpc>
              <a:tabLst>
                <a:tab pos="635040" algn="l"/>
              </a:tabLst>
            </a:pPr>
            <a:endParaRPr lang="ru-RU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635040" algn="l"/>
              </a:tabLst>
            </a:pPr>
            <a:endParaRPr lang="ru-RU" sz="1800" b="0" strike="noStrike" spc="-1" dirty="0">
              <a:latin typeface="Arial"/>
            </a:endParaRPr>
          </a:p>
          <a:p>
            <a:pPr indent="357188" algn="ctr"/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правилах приема 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кандидатов на обучение </a:t>
            </a: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размещена на 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официальном сайте Военного университета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5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vumo.mil.ru</a:t>
            </a:r>
            <a:endParaRPr lang="ru-RU" sz="5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7188" algn="just"/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tabLst>
                <a:tab pos="635040" algn="l"/>
              </a:tabLst>
            </a:pPr>
            <a:endParaRPr lang="ru-RU" b="1" strike="noStrike" spc="-1" dirty="0" smtClean="0">
              <a:solidFill>
                <a:srgbClr val="960000"/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tabLst>
                <a:tab pos="635040" algn="l"/>
              </a:tabLst>
            </a:pPr>
            <a:r>
              <a:rPr lang="ru-RU" sz="3800" b="1" strike="noStrike" spc="-1" dirty="0" smtClean="0"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</a:rPr>
              <a:t>телефон «Горячей линии </a:t>
            </a:r>
            <a:r>
              <a:rPr lang="ru-RU" sz="3800" b="1" strike="noStrike" spc="-1" dirty="0"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</a:rPr>
              <a:t>по вопросам </a:t>
            </a:r>
            <a:r>
              <a:rPr lang="ru-RU" sz="3800" b="1" strike="noStrike" spc="-1" dirty="0" smtClean="0"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</a:rPr>
              <a:t>приема»  </a:t>
            </a:r>
          </a:p>
          <a:p>
            <a:pPr algn="ctr">
              <a:lnSpc>
                <a:spcPct val="100000"/>
              </a:lnSpc>
              <a:tabLst>
                <a:tab pos="635040" algn="l"/>
              </a:tabLst>
            </a:pPr>
            <a:endParaRPr lang="ru-RU" sz="1600" b="1" spc="-1" dirty="0">
              <a:latin typeface="Times New Roman" panose="02020603050405020304" pitchFamily="18" charset="0"/>
              <a:ea typeface="Tahoma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tabLst>
                <a:tab pos="635040" algn="l"/>
              </a:tabLst>
            </a:pPr>
            <a:r>
              <a:rPr lang="ru-RU" sz="3800" b="1" strike="noStrike" spc="-1" dirty="0" smtClean="0"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</a:rPr>
              <a:t>на </a:t>
            </a:r>
            <a:r>
              <a:rPr lang="ru-RU" sz="3800" b="1" strike="noStrike" spc="-1" dirty="0"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</a:rPr>
              <a:t>военную специальность </a:t>
            </a:r>
            <a:endParaRPr lang="ru-RU" sz="38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tabLst>
                <a:tab pos="635040" algn="l"/>
              </a:tabLst>
            </a:pPr>
            <a:endParaRPr lang="ru-RU" sz="1600" b="1" strike="noStrike" spc="-1" dirty="0" smtClean="0">
              <a:latin typeface="Times New Roman" panose="02020603050405020304" pitchFamily="18" charset="0"/>
              <a:ea typeface="Tahoma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tabLst>
                <a:tab pos="635040" algn="l"/>
              </a:tabLst>
            </a:pPr>
            <a:r>
              <a:rPr lang="ru-RU" sz="3800" b="1" strike="noStrike" spc="-1" dirty="0" smtClean="0"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</a:rPr>
              <a:t>«</a:t>
            </a:r>
            <a:r>
              <a:rPr lang="ru-RU" sz="3800" b="1" strike="noStrike" spc="-1" dirty="0"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</a:rPr>
              <a:t>Правовое обеспечение военной деятельности» </a:t>
            </a:r>
            <a:endParaRPr lang="ru-RU" sz="3800" b="1" strike="noStrike" spc="-1" dirty="0" smtClean="0">
              <a:latin typeface="Times New Roman" panose="02020603050405020304" pitchFamily="18" charset="0"/>
              <a:ea typeface="Tahoma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tabLst>
                <a:tab pos="635040" algn="l"/>
              </a:tabLst>
            </a:pPr>
            <a:r>
              <a:rPr lang="ru-RU" sz="1600" b="1" strike="noStrike" spc="-1" dirty="0" smtClean="0">
                <a:solidFill>
                  <a:srgbClr val="960000"/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</a:rPr>
              <a:t> </a:t>
            </a:r>
            <a:endParaRPr lang="ru-RU" sz="16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tabLst>
                <a:tab pos="635040" algn="l"/>
              </a:tabLst>
            </a:pPr>
            <a:endParaRPr lang="ru-RU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ХАРЕНКО</a:t>
            </a:r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   АЛЕКСЕЕВИЧ</a:t>
            </a:r>
          </a:p>
          <a:p>
            <a:pPr algn="ctr"/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 </a:t>
            </a:r>
            <a:r>
              <a:rPr lang="ru-RU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8(985)362-78-55</a:t>
            </a:r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WhatsApp, Telegram</a:t>
            </a:r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56" y="216317"/>
            <a:ext cx="1079190" cy="969038"/>
          </a:xfrm>
          <a:prstGeom prst="rect">
            <a:avLst/>
          </a:prstGeom>
          <a:effectLst>
            <a:outerShdw blurRad="76200" dist="762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289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5. ГРУППА ПДО\Шаховский\Дежурка.ру\КАЛЕНДАРИ\ТЕКСТУРЫ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44"/>
            <a:ext cx="12192000" cy="686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097" y="1577706"/>
            <a:ext cx="2733737" cy="34144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485768" y="4434754"/>
            <a:ext cx="2357559" cy="1764017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bg2">
                <a:lumMod val="1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2"/>
            <a:r>
              <a:rPr lang="ru-RU" sz="1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Императором Петром </a:t>
            </a:r>
            <a:r>
              <a:rPr lang="en-US" sz="1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I</a:t>
            </a:r>
            <a:r>
              <a:rPr lang="ru-RU" sz="1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 </a:t>
            </a:r>
          </a:p>
          <a:p>
            <a:pPr algn="ctr" defTabSz="914332"/>
            <a:r>
              <a:rPr lang="ru-RU" sz="1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в </a:t>
            </a:r>
            <a:r>
              <a:rPr lang="ru-RU" sz="20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1701</a:t>
            </a:r>
            <a:r>
              <a:rPr lang="ru-RU" sz="1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 году учрежден Приказ военных дел в штат которого включена должность </a:t>
            </a:r>
          </a:p>
          <a:p>
            <a:pPr algn="ctr" defTabSz="914332"/>
            <a:r>
              <a:rPr lang="ru-RU" sz="1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Генерал-аудитор</a:t>
            </a:r>
            <a:endParaRPr lang="ru-RU" sz="1400" b="1" dirty="0">
              <a:solidFill>
                <a:prstClr val="black">
                  <a:lumMod val="95000"/>
                  <a:lumOff val="5000"/>
                </a:prstClr>
              </a:solidFill>
              <a:latin typeface="Constantia" panose="02030602050306030303" pitchFamily="18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YxRNB_hVCw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8032" y="895795"/>
            <a:ext cx="2937746" cy="4007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5279904" y="4114132"/>
            <a:ext cx="2357559" cy="240526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bg2">
                <a:lumMod val="1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2"/>
            <a:r>
              <a:rPr lang="ru-RU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29 марта 1836 г. </a:t>
            </a:r>
            <a:r>
              <a:rPr lang="ru-RU" sz="1400" b="1" dirty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Манифестом Императора Николая </a:t>
            </a:r>
            <a:r>
              <a:rPr lang="en-US" sz="1400" b="1" dirty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I</a:t>
            </a:r>
            <a:r>
              <a:rPr lang="ru-RU" sz="1400" b="1" dirty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 сформирован штат Военного министерства и учреждается должность юрисконсульта Военного министерства.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6542" y="3500524"/>
            <a:ext cx="2792179" cy="279082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7712444" y="1192451"/>
            <a:ext cx="2357559" cy="2405260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bg2">
                <a:lumMod val="1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2"/>
            <a:r>
              <a:rPr lang="ru-RU" sz="1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После Октябрьской революции проходил процесс создания нового аппарата военного управления, поиск наиболее целесообразных форм его организации, места и роли </a:t>
            </a:r>
            <a:r>
              <a:rPr lang="ru-RU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юридических подразделений</a:t>
            </a:r>
            <a:endParaRPr lang="ru-RU" b="1" dirty="0">
              <a:solidFill>
                <a:prstClr val="black">
                  <a:lumMod val="95000"/>
                  <a:lumOff val="5000"/>
                </a:prstClr>
              </a:solidFill>
              <a:latin typeface="Constantia" panose="02030602050306030303" pitchFamily="18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85768" y="191719"/>
            <a:ext cx="8953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Constantia" panose="02030602050306030303" pitchFamily="18" charset="0"/>
              </a:rPr>
              <a:t>История становления юридической службы</a:t>
            </a:r>
            <a:endParaRPr lang="ru-RU" sz="2400" b="1" dirty="0">
              <a:latin typeface="Constantia" panose="02030602050306030303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05" y="191719"/>
            <a:ext cx="1079190" cy="969038"/>
          </a:xfrm>
          <a:prstGeom prst="rect">
            <a:avLst/>
          </a:prstGeom>
          <a:effectLst>
            <a:outerShdw blurRad="76200" dist="762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847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5. ГРУППА ПДО\Шаховский\Дежурка.ру\КАЛЕНДАРИ\ТЕКСТУРЫ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44"/>
            <a:ext cx="12192000" cy="686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201" y="48432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81" y="300983"/>
            <a:ext cx="1079190" cy="969038"/>
          </a:xfrm>
          <a:prstGeom prst="rect">
            <a:avLst/>
          </a:prstGeom>
          <a:effectLst>
            <a:outerShdw blurRad="76200" dist="762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9" name="Прямоугольник 18"/>
          <p:cNvSpPr/>
          <p:nvPr/>
        </p:nvSpPr>
        <p:spPr>
          <a:xfrm>
            <a:off x="1035862" y="1640115"/>
            <a:ext cx="10113075" cy="37700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bg2">
                <a:lumMod val="1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2"/>
            <a:r>
              <a:rPr lang="ru-RU" sz="24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Юридическая служба предназначена для правового обеспечения деятельности Министерства обороны, региональных (территориальных) органов и воинских частей.</a:t>
            </a:r>
          </a:p>
        </p:txBody>
      </p:sp>
    </p:spTree>
    <p:extLst>
      <p:ext uri="{BB962C8B-B14F-4D97-AF65-F5344CB8AC3E}">
        <p14:creationId xmlns:p14="http://schemas.microsoft.com/office/powerpoint/2010/main" val="151531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5. ГРУППА ПДО\Шаховский\Дежурка.ру\КАЛЕНДАРИ\ТЕКСТУРЫ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44"/>
            <a:ext cx="12192000" cy="686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183" y="62946"/>
            <a:ext cx="8953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Constantia" panose="02030602050306030303" pitchFamily="18" charset="0"/>
              </a:rPr>
              <a:t>Структура юридической службы </a:t>
            </a:r>
          </a:p>
          <a:p>
            <a:pPr algn="ctr"/>
            <a:r>
              <a:rPr lang="ru-RU" sz="2400" b="1" dirty="0" smtClean="0">
                <a:latin typeface="Constantia" panose="02030602050306030303" pitchFamily="18" charset="0"/>
              </a:rPr>
              <a:t>Вооруженных Сил Российской Федерации</a:t>
            </a:r>
            <a:endParaRPr lang="ru-RU" sz="2400" b="1" dirty="0">
              <a:latin typeface="Constantia" panose="02030602050306030303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07545" y="1194430"/>
            <a:ext cx="8176909" cy="549762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bg2">
                <a:lumMod val="1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2"/>
            <a:r>
              <a:rPr lang="ru-RU" sz="16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Правовой департамент Министерства обороны Российской Федерации</a:t>
            </a:r>
            <a:endParaRPr lang="ru-RU" sz="1600" b="1" dirty="0">
              <a:solidFill>
                <a:prstClr val="black">
                  <a:lumMod val="95000"/>
                  <a:lumOff val="5000"/>
                </a:prstClr>
              </a:solidFill>
              <a:latin typeface="Constantia" panose="02030602050306030303" pitchFamily="18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6747" y="1989291"/>
            <a:ext cx="1604593" cy="2075139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bg2">
                <a:lumMod val="1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2"/>
            <a:r>
              <a:rPr lang="ru-RU" sz="1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Региональные управления правового обеспечения</a:t>
            </a:r>
            <a:endParaRPr lang="ru-RU" sz="1400" b="1" dirty="0">
              <a:solidFill>
                <a:prstClr val="black">
                  <a:lumMod val="95000"/>
                  <a:lumOff val="5000"/>
                </a:prstClr>
              </a:solidFill>
              <a:latin typeface="Constantia" panose="02030602050306030303" pitchFamily="18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51169" y="1980089"/>
            <a:ext cx="1630127" cy="2084341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bg2">
                <a:lumMod val="1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2"/>
            <a:r>
              <a:rPr lang="ru-RU" sz="1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Юридические службы видов Вооруженных Сил Российской Федерации</a:t>
            </a:r>
            <a:endParaRPr lang="ru-RU" sz="1400" b="1" dirty="0">
              <a:solidFill>
                <a:prstClr val="black">
                  <a:lumMod val="95000"/>
                  <a:lumOff val="5000"/>
                </a:prstClr>
              </a:solidFill>
              <a:latin typeface="Constantia" panose="02030602050306030303" pitchFamily="18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78696" y="1980089"/>
            <a:ext cx="1680018" cy="2065938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bg2">
                <a:lumMod val="1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2"/>
            <a:r>
              <a:rPr lang="ru-RU" sz="1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Юридические службы родов войск Вооруженных Сил Российской Федерации</a:t>
            </a:r>
            <a:endParaRPr lang="ru-RU" sz="1400" b="1" dirty="0">
              <a:solidFill>
                <a:prstClr val="black">
                  <a:lumMod val="95000"/>
                  <a:lumOff val="5000"/>
                </a:prstClr>
              </a:solidFill>
              <a:latin typeface="Constantia" panose="02030602050306030303" pitchFamily="18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354850" y="1980089"/>
            <a:ext cx="1605307" cy="2052261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bg2">
                <a:lumMod val="1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2"/>
            <a:r>
              <a:rPr lang="ru-RU" sz="1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Подразделения (должностные лица) юридической службы в центральных органах военного управления</a:t>
            </a:r>
            <a:endParaRPr lang="ru-RU" sz="1400" b="1" dirty="0">
              <a:solidFill>
                <a:prstClr val="black">
                  <a:lumMod val="95000"/>
                  <a:lumOff val="5000"/>
                </a:prstClr>
              </a:solidFill>
              <a:latin typeface="Constantia" panose="02030602050306030303" pitchFamily="18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007544" y="4354646"/>
            <a:ext cx="8176909" cy="549762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bg2">
                <a:lumMod val="1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2"/>
            <a:r>
              <a:rPr lang="ru-RU" sz="1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Юридические службы объединений</a:t>
            </a:r>
            <a:endParaRPr lang="ru-RU" sz="1400" b="1" dirty="0">
              <a:solidFill>
                <a:prstClr val="black">
                  <a:lumMod val="95000"/>
                  <a:lumOff val="5000"/>
                </a:prstClr>
              </a:solidFill>
              <a:latin typeface="Constantia" panose="02030602050306030303" pitchFamily="18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007544" y="5112845"/>
            <a:ext cx="8176909" cy="549762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bg2">
                <a:lumMod val="1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32"/>
            <a:r>
              <a:rPr lang="ru-RU" sz="1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Юридические службы соединений</a:t>
            </a:r>
            <a:endParaRPr lang="ru-RU" sz="1400" b="1" dirty="0">
              <a:solidFill>
                <a:prstClr val="black">
                  <a:lumMod val="95000"/>
                  <a:lumOff val="5000"/>
                </a:prstClr>
              </a:solidFill>
              <a:latin typeface="Constantia" panose="02030602050306030303" pitchFamily="18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007544" y="5852580"/>
            <a:ext cx="8176909" cy="549762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bg2">
                <a:lumMod val="10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9625" algn="ctr" defTabSz="914332"/>
            <a:r>
              <a:rPr lang="ru-RU" sz="1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Подразделения (должностные лица) юридической службы в воинских частях, организациях Вооруженных Сил Российской Федерации</a:t>
            </a:r>
            <a:endParaRPr lang="ru-RU" sz="1400" b="1" dirty="0">
              <a:solidFill>
                <a:prstClr val="black">
                  <a:lumMod val="95000"/>
                  <a:lumOff val="5000"/>
                </a:prstClr>
              </a:solidFill>
              <a:latin typeface="Constantia" panose="02030602050306030303" pitchFamily="18" charset="0"/>
              <a:cs typeface="Arial" panose="020B0604020202020204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14" y="225392"/>
            <a:ext cx="1079190" cy="969038"/>
          </a:xfrm>
          <a:prstGeom prst="rect">
            <a:avLst/>
          </a:prstGeom>
          <a:effectLst>
            <a:outerShdw blurRad="76200" dist="762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289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5. ГРУППА ПДО\Шаховский\Дежурка.ру\КАЛЕНДАРИ\ТЕКСТУРЫ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44"/>
            <a:ext cx="12192000" cy="686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201" y="48432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9183" y="191719"/>
            <a:ext cx="8953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49"/>
            <a:r>
              <a:rPr lang="ru-RU" sz="2400" b="1" dirty="0" smtClean="0">
                <a:latin typeface="Constantia" panose="02030602050306030303" pitchFamily="18" charset="0"/>
              </a:rPr>
              <a:t>Основные направления деятельности юридической службы Вооруженных Сил Российской Федерации</a:t>
            </a:r>
            <a:endParaRPr lang="ru-RU" sz="2400" b="1" dirty="0">
              <a:latin typeface="Constantia" panose="02030602050306030303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035862" y="1640114"/>
            <a:ext cx="10120276" cy="4476107"/>
            <a:chOff x="952697" y="2427600"/>
            <a:chExt cx="10775261" cy="3194919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952697" y="2427600"/>
              <a:ext cx="10767594" cy="69411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bg2">
                  <a:lumMod val="1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32"/>
              <a:r>
                <a:rPr lang="ru-RU" sz="14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nstantia" panose="02030602050306030303" pitchFamily="18" charset="0"/>
                  <a:cs typeface="Arial" panose="020B0604020202020204" pitchFamily="34" charset="0"/>
                </a:rPr>
                <a:t>Совершенствование нормотворческой деятельности и правового сопровождения </a:t>
              </a:r>
              <a:endParaRPr lang="ru-RU" sz="14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nstantia" panose="02030602050306030303" pitchFamily="18" charset="0"/>
                <a:cs typeface="Arial" panose="020B0604020202020204" pitchFamily="34" charset="0"/>
              </a:endParaRPr>
            </a:p>
            <a:p>
              <a:pPr algn="ctr" defTabSz="914332"/>
              <a:r>
                <a:rPr lang="ru-RU" sz="1400" b="1" dirty="0" smtClean="0">
                  <a:solidFill>
                    <a:prstClr val="black">
                      <a:lumMod val="95000"/>
                      <a:lumOff val="5000"/>
                    </a:prstClr>
                  </a:solidFill>
                  <a:latin typeface="Constantia" panose="02030602050306030303" pitchFamily="18" charset="0"/>
                  <a:cs typeface="Arial" panose="020B0604020202020204" pitchFamily="34" charset="0"/>
                </a:rPr>
                <a:t>проектов </a:t>
              </a:r>
              <a:r>
                <a:rPr lang="ru-RU" sz="14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nstantia" panose="02030602050306030303" pitchFamily="18" charset="0"/>
                  <a:cs typeface="Arial" panose="020B0604020202020204" pitchFamily="34" charset="0"/>
                </a:rPr>
                <a:t>федеральных законов и иных нормативных правовых актов в целях формирования единой государственной политики в области обороны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952697" y="3358191"/>
              <a:ext cx="10775261" cy="68710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bg2">
                  <a:lumMod val="1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5725" algn="ctr" defTabSz="914332"/>
              <a:r>
                <a:rPr lang="ru-RU" sz="14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nstantia" panose="02030602050306030303" pitchFamily="18" charset="0"/>
                  <a:cs typeface="Arial" panose="020B0604020202020204" pitchFamily="34" charset="0"/>
                </a:rPr>
                <a:t>Формирование единой системы мониторинга правоприменения с участием органов военного управления, объединений, соединений, воинских частей (организаций) </a:t>
              </a:r>
              <a:r>
                <a:rPr lang="ru-RU" sz="1400" b="1" dirty="0" smtClean="0">
                  <a:solidFill>
                    <a:prstClr val="black">
                      <a:lumMod val="95000"/>
                      <a:lumOff val="5000"/>
                    </a:prstClr>
                  </a:solidFill>
                  <a:latin typeface="Constantia" panose="02030602050306030303" pitchFamily="18" charset="0"/>
                  <a:cs typeface="Arial" panose="020B0604020202020204" pitchFamily="34" charset="0"/>
                </a:rPr>
                <a:t>и </a:t>
              </a:r>
              <a:r>
                <a:rPr lang="ru-RU" sz="14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nstantia" panose="02030602050306030303" pitchFamily="18" charset="0"/>
                  <a:cs typeface="Arial" panose="020B0604020202020204" pitchFamily="34" charset="0"/>
                </a:rPr>
                <a:t>создание ведомственной базы данных правовой информации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952697" y="4240580"/>
              <a:ext cx="10775261" cy="56809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bg2">
                  <a:lumMod val="1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5725" algn="ctr" defTabSz="914332"/>
              <a:r>
                <a:rPr lang="ru-RU" sz="14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nstantia" panose="02030602050306030303" pitchFamily="18" charset="0"/>
                  <a:cs typeface="Arial" panose="020B0604020202020204" pitchFamily="34" charset="0"/>
                </a:rPr>
                <a:t>Повышение эффективности договорной работы и системы правовой защиты интересов Министерства обороны Российской Федерации правовыми средствами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952697" y="5069372"/>
              <a:ext cx="10775261" cy="55314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bg2">
                  <a:lumMod val="1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5725" algn="ctr" defTabSz="914332"/>
              <a:r>
                <a:rPr lang="ru-RU" sz="1400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nstantia" panose="02030602050306030303" pitchFamily="18" charset="0"/>
                  <a:cs typeface="Arial" panose="020B0604020202020204" pitchFamily="34" charset="0"/>
                </a:rPr>
                <a:t>Совершенствование правового обеспечения повседневной деятельности и методического руководства подчиненными подразделениями юридической службы (отдельными должностными лицами)</a:t>
              </a:r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81" y="300983"/>
            <a:ext cx="1079190" cy="969038"/>
          </a:xfrm>
          <a:prstGeom prst="rect">
            <a:avLst/>
          </a:prstGeom>
          <a:effectLst>
            <a:outerShdw blurRad="76200" dist="762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690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5. ГРУППА ПДО\Шаховский\Дежурка.ру\КАЛЕНДАРИ\ТЕКСТУРЫ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44"/>
            <a:ext cx="12192000" cy="686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201" y="48432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9183" y="191719"/>
            <a:ext cx="8953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49"/>
            <a:r>
              <a:rPr lang="ru-RU" sz="2400" b="1" dirty="0" smtClean="0">
                <a:latin typeface="Constantia" panose="02030602050306030303" pitchFamily="18" charset="0"/>
              </a:rPr>
              <a:t>Основные задачи юридической </a:t>
            </a:r>
            <a:r>
              <a:rPr lang="ru-RU" sz="2400" b="1" dirty="0">
                <a:latin typeface="Constantia" panose="02030602050306030303" pitchFamily="18" charset="0"/>
              </a:rPr>
              <a:t>службы </a:t>
            </a:r>
            <a:r>
              <a:rPr lang="ru-RU" sz="2400" b="1" dirty="0" smtClean="0">
                <a:latin typeface="Constantia" panose="02030602050306030303" pitchFamily="18" charset="0"/>
              </a:rPr>
              <a:t>Вооруженных </a:t>
            </a:r>
            <a:r>
              <a:rPr lang="ru-RU" sz="2400" b="1" dirty="0">
                <a:latin typeface="Constantia" panose="02030602050306030303" pitchFamily="18" charset="0"/>
              </a:rPr>
              <a:t>Сил Российской Федерации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694267" y="1380068"/>
            <a:ext cx="10989733" cy="5096932"/>
            <a:chOff x="952697" y="3209231"/>
            <a:chExt cx="10805000" cy="2249965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952697" y="3209231"/>
              <a:ext cx="10775261" cy="29792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bg2">
                  <a:lumMod val="1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5725" algn="ctr" defTabSz="914332"/>
              <a:r>
                <a:rPr lang="ru-RU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nstantia" panose="02030602050306030303" pitchFamily="18" charset="0"/>
                  <a:cs typeface="Arial" panose="020B0604020202020204" pitchFamily="34" charset="0"/>
                </a:rPr>
                <a:t>обеспечение правового регулирования деятельности Вооруженных Сил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952697" y="4409790"/>
              <a:ext cx="10775261" cy="34619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bg2">
                  <a:lumMod val="1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5725" algn="ctr" defTabSz="914332"/>
              <a:r>
                <a:rPr lang="ru-RU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nstantia" panose="02030602050306030303" pitchFamily="18" charset="0"/>
                  <a:cs typeface="Arial" panose="020B0604020202020204" pitchFamily="34" charset="0"/>
                </a:rPr>
                <a:t>правовое сопровождение мероприятий, проводимых при осуществлении закупок товаров, работ, услуг для обеспечения государственных нужд (договорной работы)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952697" y="4834085"/>
              <a:ext cx="10775261" cy="27657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bg2">
                  <a:lumMod val="1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5725" algn="ctr" defTabSz="914332"/>
              <a:r>
                <a:rPr lang="ru-RU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nstantia" panose="02030602050306030303" pitchFamily="18" charset="0"/>
                  <a:cs typeface="Arial" panose="020B0604020202020204" pitchFamily="34" charset="0"/>
                </a:rPr>
                <a:t>методическое руководство правовой работой и деятельностью юридической службы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952697" y="3592780"/>
              <a:ext cx="10775261" cy="29792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bg2">
                  <a:lumMod val="1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5725" algn="ctr" defTabSz="914332"/>
              <a:r>
                <a:rPr lang="ru-RU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nstantia" panose="02030602050306030303" pitchFamily="18" charset="0"/>
                  <a:cs typeface="Arial" panose="020B0604020202020204" pitchFamily="34" charset="0"/>
                </a:rPr>
                <a:t>участие в укреплении законности и правопорядка в деятельности Вооруженных Сил</a:t>
              </a: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952697" y="3984676"/>
              <a:ext cx="10775261" cy="34827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bg2">
                  <a:lumMod val="1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5725" algn="ctr" defTabSz="914332"/>
              <a:r>
                <a:rPr lang="ru-RU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nstantia" panose="02030602050306030303" pitchFamily="18" charset="0"/>
                  <a:cs typeface="Arial" panose="020B0604020202020204" pitchFamily="34" charset="0"/>
                </a:rPr>
                <a:t>обеспечение деятельности Вооруженных Сил по вопросам досудебной и судебной защиты прав и законных интересов Министерства обороны, региональных (территориальных) органов и воинских частей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982436" y="5182623"/>
              <a:ext cx="10775261" cy="27657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bg2">
                  <a:lumMod val="1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5725" algn="ctr" defTabSz="914332"/>
              <a:r>
                <a:rPr lang="ru-RU" b="1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onstantia" panose="02030602050306030303" pitchFamily="18" charset="0"/>
                  <a:cs typeface="Arial" panose="020B0604020202020204" pitchFamily="34" charset="0"/>
                </a:rPr>
                <a:t>повышение правовой культуры военнослужащих и лиц гражданского персонала Вооруженных Сил</a:t>
              </a:r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81" y="300983"/>
            <a:ext cx="1079190" cy="969038"/>
          </a:xfrm>
          <a:prstGeom prst="rect">
            <a:avLst/>
          </a:prstGeom>
          <a:effectLst>
            <a:outerShdw blurRad="76200" dist="762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392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5. ГРУППА ПДО\Шаховский\Дежурка.ру\КАЛЕНДАРИ\ТЕКСТУРЫ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44"/>
            <a:ext cx="12192000" cy="686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9183" y="82254"/>
            <a:ext cx="8953633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49">
              <a:lnSpc>
                <a:spcPct val="90000"/>
              </a:lnSpc>
            </a:pPr>
            <a:r>
              <a:rPr lang="ru-RU" sz="2400" b="1" dirty="0">
                <a:latin typeface="Constantia" panose="02030602050306030303" pitchFamily="18" charset="0"/>
              </a:rPr>
              <a:t>Подготовка </a:t>
            </a:r>
            <a:r>
              <a:rPr lang="ru-RU" sz="2400" b="1" dirty="0" smtClean="0">
                <a:latin typeface="Constantia" panose="02030602050306030303" pitchFamily="18" charset="0"/>
              </a:rPr>
              <a:t>курсантов в Военном университете</a:t>
            </a:r>
          </a:p>
          <a:p>
            <a:pPr algn="ctr" defTabSz="685749">
              <a:lnSpc>
                <a:spcPct val="90000"/>
              </a:lnSpc>
            </a:pPr>
            <a:r>
              <a:rPr lang="ru-RU" sz="2400" b="1" dirty="0" smtClean="0">
                <a:latin typeface="Constantia" panose="02030602050306030303" pitchFamily="18" charset="0"/>
              </a:rPr>
              <a:t> </a:t>
            </a:r>
            <a:r>
              <a:rPr lang="ru-RU" sz="2400" b="1" dirty="0">
                <a:latin typeface="Constantia" panose="02030602050306030303" pitchFamily="18" charset="0"/>
              </a:rPr>
              <a:t>в интересах юридической службы </a:t>
            </a:r>
            <a:endParaRPr lang="ru-RU" sz="2400" b="1" dirty="0" smtClean="0">
              <a:latin typeface="Constantia" panose="02030602050306030303" pitchFamily="18" charset="0"/>
            </a:endParaRPr>
          </a:p>
          <a:p>
            <a:pPr algn="ctr" defTabSz="685749">
              <a:lnSpc>
                <a:spcPct val="90000"/>
              </a:lnSpc>
            </a:pPr>
            <a:r>
              <a:rPr lang="ru-RU" sz="2400" b="1" dirty="0" smtClean="0">
                <a:latin typeface="Constantia" panose="02030602050306030303" pitchFamily="18" charset="0"/>
              </a:rPr>
              <a:t>Вооруженных </a:t>
            </a:r>
            <a:r>
              <a:rPr lang="ru-RU" sz="2400" b="1" dirty="0">
                <a:latin typeface="Constantia" panose="02030602050306030303" pitchFamily="18" charset="0"/>
              </a:rPr>
              <a:t>Сил Российской Федерации</a:t>
            </a:r>
          </a:p>
        </p:txBody>
      </p:sp>
      <p:pic>
        <p:nvPicPr>
          <p:cNvPr id="13" name="Рисунок 12" descr="https://vumo.mil.ru/upload/site57/document_images/22(17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4626" y="1353376"/>
            <a:ext cx="2988733" cy="207225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47" y="197899"/>
            <a:ext cx="1079190" cy="969038"/>
          </a:xfrm>
          <a:prstGeom prst="rect">
            <a:avLst/>
          </a:prstGeom>
          <a:effectLst>
            <a:outerShdw blurRad="76200" dist="762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801" y="1282583"/>
            <a:ext cx="3251781" cy="203062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42" y="1301958"/>
            <a:ext cx="2987813" cy="19918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305" y="3602532"/>
            <a:ext cx="3132304" cy="208820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41" y="3602532"/>
            <a:ext cx="3132302" cy="208820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854" y="3602532"/>
            <a:ext cx="3132304" cy="208820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619183" y="5874366"/>
            <a:ext cx="8953633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49">
              <a:lnSpc>
                <a:spcPct val="90000"/>
              </a:lnSpc>
            </a:pPr>
            <a:r>
              <a:rPr lang="ru-RU" sz="2400" b="1" dirty="0" smtClean="0">
                <a:latin typeface="Constantia" panose="02030602050306030303" pitchFamily="18" charset="0"/>
              </a:rPr>
              <a:t>Торжественная церемония приведения </a:t>
            </a:r>
          </a:p>
          <a:p>
            <a:pPr algn="ctr" defTabSz="685749">
              <a:lnSpc>
                <a:spcPct val="90000"/>
              </a:lnSpc>
            </a:pPr>
            <a:r>
              <a:rPr lang="ru-RU" sz="2400" b="1" dirty="0" smtClean="0">
                <a:latin typeface="Constantia" panose="02030602050306030303" pitchFamily="18" charset="0"/>
              </a:rPr>
              <a:t>к присяге курсантов Военного университета</a:t>
            </a:r>
            <a:endParaRPr lang="ru-RU" sz="2400" b="1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83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5. ГРУППА ПДО\Шаховский\Дежурка.ру\КАЛЕНДАРИ\ТЕКСТУРЫ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44"/>
            <a:ext cx="12192000" cy="686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85768" y="191719"/>
            <a:ext cx="89536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49"/>
            <a:r>
              <a:rPr lang="ru-RU" sz="2400" b="1" dirty="0">
                <a:latin typeface="Constantia" panose="02030602050306030303" pitchFamily="18" charset="0"/>
              </a:rPr>
              <a:t>Подготовка курсантов в Военном университете</a:t>
            </a:r>
          </a:p>
          <a:p>
            <a:pPr algn="ctr" defTabSz="685749"/>
            <a:r>
              <a:rPr lang="ru-RU" sz="2400" b="1" dirty="0">
                <a:latin typeface="Constantia" panose="02030602050306030303" pitchFamily="18" charset="0"/>
              </a:rPr>
              <a:t> в интересах юридической службы </a:t>
            </a:r>
          </a:p>
          <a:p>
            <a:pPr algn="ctr" defTabSz="685749"/>
            <a:r>
              <a:rPr lang="ru-RU" sz="2400" b="1" dirty="0">
                <a:latin typeface="Constantia" panose="02030602050306030303" pitchFamily="18" charset="0"/>
              </a:rPr>
              <a:t>Вооруженных Сил Российской Федерации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14" y="307364"/>
            <a:ext cx="1079190" cy="969038"/>
          </a:xfrm>
          <a:prstGeom prst="rect">
            <a:avLst/>
          </a:prstGeom>
          <a:effectLst>
            <a:outerShdw blurRad="76200" dist="762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637" y="1536037"/>
            <a:ext cx="3514725" cy="21535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 descr="https://avatars.mds.yandex.net/i?id=df80a01c9bd70f45dab049f8dd8b08c2ae2283ad-5904474-images-thumbs&amp;n=13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14" y="1565694"/>
            <a:ext cx="3447625" cy="212386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3" name="Picture 6" descr="C:\Users\gornovski\Desktop\Материалы для сайта ВУ МО\Фото\6b8905fe-21ec-4f64-815e-eaf6f8460b2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0424" y="1565694"/>
            <a:ext cx="2831818" cy="2123863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gornovski\Desktop\Материалы для сайта ВУ МО\Фото\aac221bb-9597-47b3-bf49-1fe091c7830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026" y="4022747"/>
            <a:ext cx="3396963" cy="2547723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 descr="https://vumo.mil.ru/upload/site57/document_images/5(130)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215" y="4022747"/>
            <a:ext cx="3397118" cy="254772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49898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5. ГРУППА ПДО\Шаховский\Дежурка.ру\КАЛЕНДАРИ\ТЕКСТУРЫ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44"/>
            <a:ext cx="12192000" cy="686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7606"/>
            <a:ext cx="12192000" cy="6865606"/>
          </a:xfrm>
          <a:prstGeom prst="rect">
            <a:avLst/>
          </a:prstGeom>
          <a:gradFill>
            <a:gsLst>
              <a:gs pos="31000">
                <a:schemeClr val="bg1">
                  <a:alpha val="14000"/>
                </a:schemeClr>
              </a:gs>
              <a:gs pos="86000">
                <a:schemeClr val="bg1">
                  <a:lumMod val="85000"/>
                </a:schemeClr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 defTabSz="77923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85768" y="109307"/>
            <a:ext cx="89536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49"/>
            <a:r>
              <a:rPr lang="ru-RU" sz="2400" b="1" dirty="0">
                <a:latin typeface="Constantia" panose="02030602050306030303" pitchFamily="18" charset="0"/>
              </a:rPr>
              <a:t>Подготовка курсантов в Военном университете</a:t>
            </a:r>
          </a:p>
          <a:p>
            <a:pPr algn="ctr" defTabSz="685749"/>
            <a:r>
              <a:rPr lang="ru-RU" sz="2400" b="1" dirty="0">
                <a:latin typeface="Constantia" panose="02030602050306030303" pitchFamily="18" charset="0"/>
              </a:rPr>
              <a:t> в интересах юридической службы </a:t>
            </a:r>
          </a:p>
          <a:p>
            <a:pPr algn="ctr" defTabSz="685749"/>
            <a:r>
              <a:rPr lang="ru-RU" sz="2400" b="1" dirty="0">
                <a:latin typeface="Constantia" panose="02030602050306030303" pitchFamily="18" charset="0"/>
              </a:rPr>
              <a:t>Вооруженных Сил Российской Федерации</a:t>
            </a:r>
          </a:p>
        </p:txBody>
      </p:sp>
      <p:pic>
        <p:nvPicPr>
          <p:cNvPr id="12" name="Рисунок 11" descr="https://vumo.mil.ru/upload/site57/document_images/2(178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40920"/>
            <a:ext cx="3175000" cy="1944147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4" name="Рисунок 13" descr="https://vumo.mil.ru/upload/site57/document_images/1(185)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165" y="1363377"/>
            <a:ext cx="3259667" cy="194414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5" name="Рисунок 14" descr="https://vumo.mil.ru/upload/site57/document_images/1(171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799" y="1385834"/>
            <a:ext cx="2539999" cy="1899233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2" name="Рисунок 21" descr="https://vumo.mil.ru/upload/site57/document_images/15(33)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225" y="3509080"/>
            <a:ext cx="3242731" cy="1979932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6" name="Рисунок 15" descr="https://vumo.mil.ru/upload/site57/document_images/6(155)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04" y="3425628"/>
            <a:ext cx="3275012" cy="197993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14" y="224952"/>
            <a:ext cx="1079190" cy="969038"/>
          </a:xfrm>
          <a:prstGeom prst="rect">
            <a:avLst/>
          </a:prstGeom>
          <a:effectLst>
            <a:outerShdw blurRad="76200" dist="762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7671" y="5613887"/>
            <a:ext cx="1219200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49">
              <a:lnSpc>
                <a:spcPct val="90000"/>
              </a:lnSpc>
            </a:pPr>
            <a:r>
              <a:rPr lang="ru-RU" sz="2400" b="1" spc="-40" dirty="0" smtClean="0">
                <a:latin typeface="Constantia" panose="02030602050306030303" pitchFamily="18" charset="0"/>
              </a:rPr>
              <a:t>Проведение занятий с курсантами по военным дисциплинам</a:t>
            </a:r>
          </a:p>
          <a:p>
            <a:pPr algn="ctr" defTabSz="685749">
              <a:lnSpc>
                <a:spcPct val="90000"/>
              </a:lnSpc>
            </a:pPr>
            <a:r>
              <a:rPr lang="ru-RU" sz="2400" b="1" spc="-40" dirty="0" smtClean="0">
                <a:latin typeface="Constantia" panose="02030602050306030303" pitchFamily="18" charset="0"/>
              </a:rPr>
              <a:t> на </a:t>
            </a:r>
            <a:r>
              <a:rPr lang="ru-RU" sz="2400" b="1" spc="-40" dirty="0">
                <a:latin typeface="Constantia" panose="02030602050306030303" pitchFamily="18" charset="0"/>
              </a:rPr>
              <a:t>специально оборудованных площадках </a:t>
            </a:r>
            <a:endParaRPr lang="ru-RU" sz="2400" b="1" spc="-40" dirty="0" smtClean="0">
              <a:latin typeface="Constantia" panose="02030602050306030303" pitchFamily="18" charset="0"/>
            </a:endParaRPr>
          </a:p>
          <a:p>
            <a:pPr algn="ctr" defTabSz="685749">
              <a:lnSpc>
                <a:spcPct val="90000"/>
              </a:lnSpc>
            </a:pPr>
            <a:r>
              <a:rPr lang="ru-RU" sz="2400" b="1" spc="-40" dirty="0" smtClean="0">
                <a:latin typeface="Constantia" panose="02030602050306030303" pitchFamily="18" charset="0"/>
              </a:rPr>
              <a:t>многофункционального </a:t>
            </a:r>
            <a:r>
              <a:rPr lang="ru-RU" sz="2400" b="1" spc="-40" dirty="0">
                <a:latin typeface="Constantia" panose="02030602050306030303" pitchFamily="18" charset="0"/>
              </a:rPr>
              <a:t>огневого центра парка «Патриот»</a:t>
            </a:r>
          </a:p>
        </p:txBody>
      </p:sp>
    </p:spTree>
    <p:extLst>
      <p:ext uri="{BB962C8B-B14F-4D97-AF65-F5344CB8AC3E}">
        <p14:creationId xmlns:p14="http://schemas.microsoft.com/office/powerpoint/2010/main" val="390727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6692</TotalTime>
  <Words>590</Words>
  <Application>Microsoft Office PowerPoint</Application>
  <PresentationFormat>Произвольный</PresentationFormat>
  <Paragraphs>107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Лякин С.А</dc:creator>
  <cp:lastModifiedBy>Глухова Елена Викторовна</cp:lastModifiedBy>
  <cp:revision>183</cp:revision>
  <cp:lastPrinted>2024-10-09T06:36:00Z</cp:lastPrinted>
  <dcterms:created xsi:type="dcterms:W3CDTF">2020-10-23T07:21:19Z</dcterms:created>
  <dcterms:modified xsi:type="dcterms:W3CDTF">2024-10-11T04:48:31Z</dcterms:modified>
</cp:coreProperties>
</file>